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6" r:id="rId2"/>
    <p:sldId id="259" r:id="rId3"/>
    <p:sldId id="257" r:id="rId4"/>
    <p:sldId id="318" r:id="rId5"/>
    <p:sldId id="258" r:id="rId6"/>
    <p:sldId id="319" r:id="rId7"/>
    <p:sldId id="260" r:id="rId8"/>
    <p:sldId id="307" r:id="rId9"/>
    <p:sldId id="306" r:id="rId10"/>
    <p:sldId id="305" r:id="rId11"/>
    <p:sldId id="317" r:id="rId12"/>
    <p:sldId id="302" r:id="rId13"/>
    <p:sldId id="303" r:id="rId14"/>
    <p:sldId id="313" r:id="rId15"/>
    <p:sldId id="314" r:id="rId16"/>
    <p:sldId id="315" r:id="rId17"/>
    <p:sldId id="316" r:id="rId18"/>
    <p:sldId id="320" r:id="rId19"/>
    <p:sldId id="297" r:id="rId20"/>
    <p:sldId id="294" r:id="rId21"/>
    <p:sldId id="295" r:id="rId22"/>
    <p:sldId id="296" r:id="rId23"/>
    <p:sldId id="262" r:id="rId24"/>
    <p:sldId id="322" r:id="rId25"/>
    <p:sldId id="323" r:id="rId26"/>
    <p:sldId id="324" r:id="rId27"/>
    <p:sldId id="270" r:id="rId28"/>
    <p:sldId id="273" r:id="rId29"/>
    <p:sldId id="272" r:id="rId30"/>
    <p:sldId id="309" r:id="rId31"/>
    <p:sldId id="265" r:id="rId32"/>
    <p:sldId id="274" r:id="rId33"/>
    <p:sldId id="276" r:id="rId34"/>
    <p:sldId id="263" r:id="rId35"/>
    <p:sldId id="277" r:id="rId36"/>
    <p:sldId id="327" r:id="rId37"/>
    <p:sldId id="264" r:id="rId38"/>
    <p:sldId id="326" r:id="rId39"/>
    <p:sldId id="281" r:id="rId40"/>
    <p:sldId id="282" r:id="rId41"/>
    <p:sldId id="278" r:id="rId42"/>
    <p:sldId id="283" r:id="rId43"/>
    <p:sldId id="279" r:id="rId44"/>
    <p:sldId id="292" r:id="rId45"/>
    <p:sldId id="293" r:id="rId46"/>
    <p:sldId id="301" r:id="rId47"/>
    <p:sldId id="308" r:id="rId48"/>
    <p:sldId id="284" r:id="rId49"/>
    <p:sldId id="286" r:id="rId50"/>
    <p:sldId id="287" r:id="rId51"/>
    <p:sldId id="288" r:id="rId52"/>
    <p:sldId id="289" r:id="rId53"/>
    <p:sldId id="290" r:id="rId54"/>
    <p:sldId id="312" r:id="rId55"/>
    <p:sldId id="267" r:id="rId56"/>
    <p:sldId id="268" r:id="rId57"/>
    <p:sldId id="325" r:id="rId58"/>
    <p:sldId id="269" r:id="rId59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7840" autoAdjust="0"/>
  </p:normalViewPr>
  <p:slideViewPr>
    <p:cSldViewPr snapToGrid="0">
      <p:cViewPr>
        <p:scale>
          <a:sx n="66" d="100"/>
          <a:sy n="66" d="100"/>
        </p:scale>
        <p:origin x="592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09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6577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0.50, 2 hour for 0.05, over 25 hours for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Larger overpotential  smaller nuclei, larger </a:t>
            </a:r>
            <a:r>
              <a:rPr lang="en-GB" i="1" dirty="0">
                <a:sym typeface="Wingdings" panose="05000000000000000000" pitchFamily="2" charset="2"/>
              </a:rPr>
              <a:t>N</a:t>
            </a:r>
            <a:r>
              <a:rPr lang="en-GB" dirty="0">
                <a:sym typeface="Wingdings" panose="05000000000000000000" pitchFamily="2" charset="2"/>
              </a:rPr>
              <a:t>  many sites for continued growth, lowering the necessity for further nucleation. Other words: more instantaneous nucleation (all nuclei form at the start and then they only grow).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Opposed to progressive nucleation, where nuclei continue to form as other grow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Larger overpotential  smaller nuclei, larger </a:t>
            </a:r>
            <a:r>
              <a:rPr lang="en-GB" i="1" dirty="0">
                <a:sym typeface="Wingdings" panose="05000000000000000000" pitchFamily="2" charset="2"/>
              </a:rPr>
              <a:t>N</a:t>
            </a:r>
            <a:r>
              <a:rPr lang="en-GB" dirty="0">
                <a:sym typeface="Wingdings" panose="05000000000000000000" pitchFamily="2" charset="2"/>
              </a:rPr>
              <a:t>  many sites for continued growth, lowering the necessity for further nucleation. Other words: more instantaneous nucleation (all nuclei form at the start and then they only grow).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Opposed to progressive nucleation, where nuclei continue to form as other grow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2024-05-29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2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77995A-BA60-AE39-4866-5C0E0BBF7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//describe: nucleation here: form solid Li from a solution of Li+ (figure!)</a:t>
            </a:r>
          </a:p>
          <a:p>
            <a:r>
              <a:rPr lang="en-GB" dirty="0"/>
              <a:t>Use thermodynamics to theoretically model this (next slide)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830914" y="1370052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Introduction: </a:t>
            </a:r>
          </a:p>
          <a:p>
            <a:pPr lvl="1"/>
            <a:r>
              <a:rPr lang="en-GB" dirty="0"/>
              <a:t>Importance of batteries, improvements LMB&gt;LIB (fig.), problems non-uniform growth (fig + in-depth), purpose of this thesis</a:t>
            </a:r>
          </a:p>
          <a:p>
            <a:r>
              <a:rPr lang="en-GB" dirty="0"/>
              <a:t>Theory: </a:t>
            </a:r>
          </a:p>
          <a:p>
            <a:pPr lvl="1"/>
            <a:r>
              <a:rPr lang="en-GB" dirty="0"/>
              <a:t>Homogenous nucleation theory; main results (fig.), how does eta impact </a:t>
            </a:r>
            <a:r>
              <a:rPr lang="en-GB" i="1" dirty="0"/>
              <a:t>r </a:t>
            </a:r>
            <a:r>
              <a:rPr lang="en-GB" dirty="0"/>
              <a:t>and </a:t>
            </a:r>
            <a:r>
              <a:rPr lang="en-GB" i="1" dirty="0"/>
              <a:t>N </a:t>
            </a:r>
            <a:r>
              <a:rPr lang="en-GB" dirty="0"/>
              <a:t>(fig.)?</a:t>
            </a:r>
          </a:p>
          <a:p>
            <a:r>
              <a:rPr lang="en-GB" dirty="0"/>
              <a:t>Methods: </a:t>
            </a:r>
          </a:p>
          <a:p>
            <a:pPr lvl="1"/>
            <a:r>
              <a:rPr lang="en-GB" dirty="0"/>
              <a:t>Cell assemblies (note importances; wave spring, no pressure); cycling protocol (fig.)</a:t>
            </a:r>
          </a:p>
          <a:p>
            <a:r>
              <a:rPr lang="en-GB" dirty="0"/>
              <a:t>Results:</a:t>
            </a:r>
          </a:p>
          <a:p>
            <a:pPr lvl="1"/>
            <a:r>
              <a:rPr lang="en-GB" dirty="0"/>
              <a:t>passivation of Cu; J-dep.; pressure (C-cell and T-cell, r &amp; angle dep. and morphology)</a:t>
            </a:r>
          </a:p>
          <a:p>
            <a:r>
              <a:rPr lang="en-GB" dirty="0"/>
              <a:t>Conclusion: 2 min</a:t>
            </a:r>
          </a:p>
          <a:p>
            <a:pPr lvl="1"/>
            <a:r>
              <a:rPr lang="en-GB" dirty="0"/>
              <a:t>Passivation, J-dep. and pressure to achieve uniform deposition in LMBs</a:t>
            </a:r>
          </a:p>
          <a:p>
            <a:r>
              <a:rPr lang="en-GB" dirty="0"/>
              <a:t>(Opposition and Questions from audience)	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65932" y="3045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2109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FA14EE-5E4B-C9F1-D22F-DA865BF50233}"/>
              </a:ext>
            </a:extLst>
          </p:cNvPr>
          <p:cNvCxnSpPr/>
          <p:nvPr/>
        </p:nvCxnSpPr>
        <p:spPr>
          <a:xfrm flipV="1">
            <a:off x="3872413" y="5795248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A7C6A-3CB9-CEAC-9E8D-EB09E032E75E}"/>
              </a:ext>
            </a:extLst>
          </p:cNvPr>
          <p:cNvCxnSpPr/>
          <p:nvPr/>
        </p:nvCxnSpPr>
        <p:spPr>
          <a:xfrm flipV="1">
            <a:off x="3201853" y="5795248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F0200-B9E6-37A1-B5AF-4E17FEC8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690688"/>
            <a:ext cx="7920000" cy="4365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1AC74-7913-7388-70E5-D781991B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709312"/>
            <a:ext cx="7920000" cy="4346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7" name="Picture 6" descr="A close up of a coin&#10;&#10;Description automatically generated">
            <a:extLst>
              <a:ext uri="{FF2B5EF4-FFF2-40B4-BE49-F238E27FC236}">
                <a16:creationId xmlns:a16="http://schemas.microsoft.com/office/drawing/2014/main" id="{5CFD9874-0DDA-0392-0F4D-3EFFE069C7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69631"/>
            <a:ext cx="1834366" cy="846488"/>
          </a:xfrm>
          <a:prstGeom prst="rect">
            <a:avLst/>
          </a:prstGeom>
        </p:spPr>
      </p:pic>
      <p:pic>
        <p:nvPicPr>
          <p:cNvPr id="12" name="Picture 11" descr="A graph of a charge passed&#10;&#10;Description automatically generated">
            <a:extLst>
              <a:ext uri="{FF2B5EF4-FFF2-40B4-BE49-F238E27FC236}">
                <a16:creationId xmlns:a16="http://schemas.microsoft.com/office/drawing/2014/main" id="{4F5E8FBD-6C18-E051-70CA-56C17574C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5548479-6EAE-C364-B91F-EABEECFB50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2095476"/>
            <a:ext cx="802984" cy="152839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37BD1A-482C-5D20-2F5C-3E9817053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3253402"/>
            <a:ext cx="802984" cy="15283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0E1CA9-62EC-090F-6F60-3BCF72383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4742783"/>
            <a:ext cx="802984" cy="1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7" name="Picture 6" descr="A close up of a coin&#10;&#10;Description automatically generated">
            <a:extLst>
              <a:ext uri="{FF2B5EF4-FFF2-40B4-BE49-F238E27FC236}">
                <a16:creationId xmlns:a16="http://schemas.microsoft.com/office/drawing/2014/main" id="{5CFD9874-0DDA-0392-0F4D-3EFFE069C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69631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C1C8B25-E9A0-4B93-2304-5AD75EED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7042C6-3A66-E9D6-6E41-FE9149961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2095476"/>
            <a:ext cx="802984" cy="152839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6089041-B560-4FCF-33A0-CBACE1ABA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3253402"/>
            <a:ext cx="802984" cy="152839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86C444D-FD5C-3019-5348-FDBE0BFE1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4742783"/>
            <a:ext cx="802984" cy="152839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50D358A-B85D-670E-1964-8A6BBC3D2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2313275"/>
            <a:ext cx="924178" cy="154800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8C687C1-F358-8D73-BC97-1A48BE82B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3458413"/>
            <a:ext cx="1026690" cy="1548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A7B8E5E-A5C2-D839-354A-F5A271FBDF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4951759"/>
            <a:ext cx="1037390" cy="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17DE2B97-4399-F175-0E15-E79176318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69631"/>
            <a:ext cx="1834366" cy="846488"/>
          </a:xfrm>
          <a:prstGeom prst="rect">
            <a:avLst/>
          </a:prstGeom>
        </p:spPr>
      </p:pic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00A71-2430-0A15-CAD3-A1FAB2019E86}"/>
              </a:ext>
            </a:extLst>
          </p:cNvPr>
          <p:cNvSpPr txBox="1"/>
          <p:nvPr/>
        </p:nvSpPr>
        <p:spPr>
          <a:xfrm>
            <a:off x="7404539" y="1437744"/>
            <a:ext cx="300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600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1200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9010A-47C6-8BE1-D880-9A232C40372F}"/>
              </a:ext>
            </a:extLst>
          </p:cNvPr>
          <p:cNvSpPr txBox="1"/>
          <p:nvPr/>
        </p:nvSpPr>
        <p:spPr>
          <a:xfrm>
            <a:off x="7241629" y="1088581"/>
            <a:ext cx="33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440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11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1200" cy="6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1200" cy="6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231006"/>
            <a:ext cx="2915357" cy="719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AE5806F-2EA8-6D5C-E4CF-5AF27206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690688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3" t="23987" r="19456" b="15878"/>
          <a:stretch/>
        </p:blipFill>
        <p:spPr>
          <a:xfrm>
            <a:off x="6595487" y="2387599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929" y="-2269108"/>
            <a:ext cx="3737571" cy="3083496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GB" dirty="0"/>
              <a:t>To induce more instantaneous or more progressive nucleation, </a:t>
            </a:r>
            <a:r>
              <a:rPr lang="el-GR" dirty="0"/>
              <a:t>σ</a:t>
            </a:r>
            <a:r>
              <a:rPr lang="en-GB" dirty="0"/>
              <a:t> can be tuned.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The surface must be properly passivated, as it affects the nucleation peak and thus the nuclei distribution (</a:t>
            </a:r>
            <a:r>
              <a:rPr lang="en-GB" i="1" dirty="0"/>
              <a:t>r</a:t>
            </a:r>
            <a:r>
              <a:rPr lang="en-GB" dirty="0"/>
              <a:t> and </a:t>
            </a:r>
            <a:r>
              <a:rPr lang="en-GB" i="1" dirty="0"/>
              <a:t>N</a:t>
            </a:r>
            <a:r>
              <a:rPr lang="en-GB" dirty="0"/>
              <a:t>).</a:t>
            </a:r>
          </a:p>
          <a:p>
            <a:pPr marL="514350" indent="-514350">
              <a:buAutoNum type="arabicParenR"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>
                <a:sym typeface="Wingdings" panose="05000000000000000000" pitchFamily="2" charset="2"/>
              </a:rPr>
              <a:t>Uniform pressure between the electrodes is essential to achieve uniform deposition.</a:t>
            </a:r>
          </a:p>
        </p:txBody>
      </p:sp>
    </p:spTree>
    <p:extLst>
      <p:ext uri="{BB962C8B-B14F-4D97-AF65-F5344CB8AC3E}">
        <p14:creationId xmlns:p14="http://schemas.microsoft.com/office/powerpoint/2010/main" val="103690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2024-05-29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C5E6C-EC3D-2B02-D153-DFA0FE16A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690688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Investigate pressure, current, passivation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769</Words>
  <Application>Microsoft Office PowerPoint</Application>
  <PresentationFormat>Widescreen</PresentationFormat>
  <Paragraphs>173</Paragraphs>
  <Slides>58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Non-uniform deposition problems</vt:lpstr>
      <vt:lpstr>Non-uniform deposition problems</vt:lpstr>
      <vt:lpstr>Purpose of this thesis</vt:lpstr>
      <vt:lpstr>Deposition in a Li/Cu cell</vt:lpstr>
      <vt:lpstr>Deposition in a Li/Cu cell</vt:lpstr>
      <vt:lpstr>Deposition in a Li/Cu cell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Passivation of the Cu surface</vt:lpstr>
      <vt:lpstr>Passivation of the Cu surface</vt:lpstr>
      <vt:lpstr>Passivation of the Cu surface larger charge passed</vt:lpstr>
      <vt:lpstr>Deposition current</vt:lpstr>
      <vt:lpstr>Deposition current with more passivation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63</cp:revision>
  <dcterms:created xsi:type="dcterms:W3CDTF">2024-05-21T11:19:41Z</dcterms:created>
  <dcterms:modified xsi:type="dcterms:W3CDTF">2024-05-23T10:21:08Z</dcterms:modified>
</cp:coreProperties>
</file>